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6"/>
  </p:notesMasterIdLst>
  <p:handoutMasterIdLst>
    <p:handoutMasterId r:id="rId7"/>
  </p:handoutMasterIdLst>
  <p:sldIdLst>
    <p:sldId id="272" r:id="rId5"/>
  </p:sldIdLst>
  <p:sldSz cx="9144000" cy="5143500" type="screen16x9"/>
  <p:notesSz cx="6811963" cy="9942513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1FA"/>
    <a:srgbClr val="000000"/>
    <a:srgbClr val="CDC2FE"/>
    <a:srgbClr val="BADFE4"/>
    <a:srgbClr val="C8E6EA"/>
    <a:srgbClr val="B6E3FC"/>
    <a:srgbClr val="BDD0F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3086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321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se Tatli" userId="d5771134-0a0d-402d-b94f-ef384836d3f9" providerId="ADAL" clId="{971BD57D-4B18-4A25-9383-DCE07FB75D99}"/>
    <pc:docChg chg="modSld">
      <pc:chgData name="Buse Tatli" userId="d5771134-0a0d-402d-b94f-ef384836d3f9" providerId="ADAL" clId="{971BD57D-4B18-4A25-9383-DCE07FB75D99}" dt="2025-09-02T12:18:23.609" v="0" actId="20577"/>
      <pc:docMkLst>
        <pc:docMk/>
      </pc:docMkLst>
      <pc:sldChg chg="modSp mod">
        <pc:chgData name="Buse Tatli" userId="d5771134-0a0d-402d-b94f-ef384836d3f9" providerId="ADAL" clId="{971BD57D-4B18-4A25-9383-DCE07FB75D99}" dt="2025-09-02T12:18:23.609" v="0" actId="20577"/>
        <pc:sldMkLst>
          <pc:docMk/>
          <pc:sldMk cId="2765966604" sldId="272"/>
        </pc:sldMkLst>
        <pc:spChg chg="mod">
          <ac:chgData name="Buse Tatli" userId="d5771134-0a0d-402d-b94f-ef384836d3f9" providerId="ADAL" clId="{971BD57D-4B18-4A25-9383-DCE07FB75D99}" dt="2025-09-02T12:18:23.609" v="0" actId="20577"/>
          <ac:spMkLst>
            <pc:docMk/>
            <pc:sldMk cId="2765966604" sldId="272"/>
            <ac:spMk id="9" creationId="{BD591841-5623-3504-F9A8-7D7AD0BFB2D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7" y="1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02.09.2025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7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7" y="1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02/09/2025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7413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7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0"/>
            <a:ext cx="7812087" cy="4948238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53200" y="368711"/>
            <a:ext cx="4690800" cy="2782800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Concept of the meeting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87583-F16A-6F41-8B68-000F9C9C20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995291" y="3487768"/>
            <a:ext cx="2551025" cy="560441"/>
          </a:xfrm>
        </p:spPr>
        <p:txBody>
          <a:bodyPr lIns="0" tIns="0" rIns="0" bIns="0" anchor="b" anchorCtr="0">
            <a:noAutofit/>
          </a:bodyPr>
          <a:lstStyle>
            <a:lvl1pPr marL="114300" indent="-107950" algn="l">
              <a:buFontTx/>
              <a:buBlip>
                <a:blip r:embed="rId3"/>
              </a:buBlip>
              <a:tabLst/>
              <a:defRPr sz="700">
                <a:solidFill>
                  <a:srgbClr val="FF0000"/>
                </a:solidFill>
              </a:defRPr>
            </a:lvl1pPr>
          </a:lstStyle>
          <a:p>
            <a:r>
              <a:rPr lang="fr-FR" dirty="0"/>
              <a:t>Type of meeting – DD/MM/YYYY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A92D278-82BB-F01B-9C78-E5255F9E1A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715" y="623058"/>
            <a:ext cx="879163" cy="1258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04D46F-7022-A30F-8E90-A294CB74255B}"/>
              </a:ext>
            </a:extLst>
          </p:cNvPr>
          <p:cNvSpPr txBox="1"/>
          <p:nvPr userDrawn="1"/>
        </p:nvSpPr>
        <p:spPr>
          <a:xfrm>
            <a:off x="4453201" y="3159189"/>
            <a:ext cx="4690800" cy="802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marL="144000" algn="l">
              <a:lnSpc>
                <a:spcPct val="90000"/>
              </a:lnSpc>
              <a:spcBef>
                <a:spcPts val="750"/>
              </a:spcBef>
            </a:pPr>
            <a:r>
              <a:rPr lang="en-GB" sz="1400" b="1" dirty="0">
                <a:solidFill>
                  <a:schemeClr val="tx2"/>
                </a:solidFill>
                <a:latin typeface="+mn-lt"/>
              </a:rPr>
              <a:t>Speaker</a:t>
            </a:r>
          </a:p>
          <a:p>
            <a:pPr marL="144000" algn="l">
              <a:lnSpc>
                <a:spcPct val="90000"/>
              </a:lnSpc>
              <a:spcBef>
                <a:spcPts val="750"/>
              </a:spcBef>
            </a:pPr>
            <a:r>
              <a:rPr lang="en-GB" sz="1400" b="1" dirty="0">
                <a:solidFill>
                  <a:schemeClr val="tx2"/>
                </a:solidFill>
                <a:latin typeface="+mn-lt"/>
              </a:rPr>
              <a:t>Type of meeting – DD/MM/YYYY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5" y="736979"/>
            <a:ext cx="3671466" cy="409021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2" y="736978"/>
            <a:ext cx="3671466" cy="409021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CD111248-0B48-7076-3E39-6A1F56D7F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84C64CE-C88F-2044-AD84-19F588F1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A4ECCB2-D118-435B-3A02-C6964CFD7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8239125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E5EA1C-63CE-2C4F-B9F4-39FDBC14B9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F6ABE80-A2A9-6896-90C4-F7AC8AD40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7726363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E6F4EB-CC02-6E4D-9146-CE4A7A789A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B7C548B-D34E-0AD5-0B04-B9CF8C42DF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3114674"/>
            <a:ext cx="8239125" cy="202882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736980"/>
            <a:ext cx="7646988" cy="2263396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7CF3032-2465-874C-B786-95E1B594A5A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8C61D90-FAB5-2155-A7C4-6BD4D6C90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101AB-8ACE-BB4C-9D61-B4AABFE1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C1CB728-07F4-0135-C95B-90A119B30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777874"/>
            <a:ext cx="3667125" cy="43656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3A4AADF-CB17-71AE-6F98-69B87327E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777874"/>
            <a:ext cx="3667125" cy="43656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A69B416-3F01-D759-2EF2-E1783D7B8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777874"/>
            <a:ext cx="3667125" cy="4365625"/>
          </a:xfr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0377F0E0-09A4-BB2B-C51F-4EA82A57CF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31A8490-33AC-9443-A9FC-9A5E93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875139C-6471-774D-89EF-2B93FAD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882F774A-D40C-E041-E168-A1CB164A2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5" y="736979"/>
            <a:ext cx="4581525" cy="421348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B633A2CC-2D27-AE47-AE09-87A5F61228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78FCDD8-6521-9651-73AC-FEC5BBFFA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807255"/>
            <a:ext cx="4581525" cy="4143205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1032"/>
            <a:ext cx="7468025" cy="67622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5F5B318F-ECE4-3D77-D54D-26895FCB28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0"/>
            <a:ext cx="3144838" cy="51435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750627"/>
            <a:ext cx="4581525" cy="4199833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2A0D73-096C-844E-97C3-C4A4AF580F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31032"/>
            <a:ext cx="4581524" cy="61959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E218FFE-059F-0D0E-840C-A52D2C4A2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736979"/>
            <a:ext cx="3144838" cy="440652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5" y="736979"/>
            <a:ext cx="4581525" cy="4213481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826567D5-4A83-9E48-B441-CCB2A72BA6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Type of meeting – DD/MM/YYYY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90D1C001-CEA6-EF69-F3FC-CAAA5F912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31032"/>
            <a:ext cx="7324725" cy="60594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736979"/>
            <a:ext cx="7726363" cy="4213481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Type of meeting – DD/MM/YYYY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4F426FA-CA11-484C-C8A4-97F5CAF66C4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09827" y="439763"/>
            <a:ext cx="472562" cy="6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81" r:id="rId3"/>
    <p:sldLayoutId id="2147483673" r:id="rId4"/>
    <p:sldLayoutId id="2147483662" r:id="rId5"/>
    <p:sldLayoutId id="2147483674" r:id="rId6"/>
    <p:sldLayoutId id="2147483675" r:id="rId7"/>
    <p:sldLayoutId id="2147483682" r:id="rId8"/>
    <p:sldLayoutId id="2147483676" r:id="rId9"/>
    <p:sldLayoutId id="2147483664" r:id="rId10"/>
    <p:sldLayoutId id="2147483666" r:id="rId11"/>
    <p:sldLayoutId id="2147483677" r:id="rId12"/>
    <p:sldLayoutId id="2147483678" r:id="rId13"/>
    <p:sldLayoutId id="2147483679" r:id="rId14"/>
    <p:sldLayoutId id="2147483667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sv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1.tif"/><Relationship Id="rId5" Type="http://schemas.openxmlformats.org/officeDocument/2006/relationships/image" Target="../media/image7.emf"/><Relationship Id="rId10" Type="http://schemas.microsoft.com/office/2007/relationships/hdphoto" Target="../media/hdphoto2.wdp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1055" descr="A round object with a colorful surface&#10;&#10;AI-generated content may be incorrect.">
            <a:extLst>
              <a:ext uri="{FF2B5EF4-FFF2-40B4-BE49-F238E27FC236}">
                <a16:creationId xmlns:a16="http://schemas.microsoft.com/office/drawing/2014/main" id="{286F04CA-2D28-3BD6-109A-808720FBFE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0" t="12720" r="24905" b="4800"/>
          <a:stretch>
            <a:fillRect/>
          </a:stretch>
        </p:blipFill>
        <p:spPr>
          <a:xfrm>
            <a:off x="1653830" y="3285667"/>
            <a:ext cx="1332999" cy="1232815"/>
          </a:xfrm>
          <a:prstGeom prst="rect">
            <a:avLst/>
          </a:prstGeom>
        </p:spPr>
      </p:pic>
      <p:pic>
        <p:nvPicPr>
          <p:cNvPr id="1052" name="Picture 1051" descr="A close-up of a vial&#10;&#10;AI-generated content may be incorrect.">
            <a:extLst>
              <a:ext uri="{FF2B5EF4-FFF2-40B4-BE49-F238E27FC236}">
                <a16:creationId xmlns:a16="http://schemas.microsoft.com/office/drawing/2014/main" id="{5E2F8446-2037-AC98-A7CC-4123E5C97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64" t="21589" r="20920" b="7278"/>
          <a:stretch>
            <a:fillRect/>
          </a:stretch>
        </p:blipFill>
        <p:spPr>
          <a:xfrm>
            <a:off x="1926782" y="1048315"/>
            <a:ext cx="787094" cy="1401770"/>
          </a:xfrm>
          <a:prstGeom prst="rect">
            <a:avLst/>
          </a:prstGeom>
        </p:spPr>
      </p:pic>
      <p:pic>
        <p:nvPicPr>
          <p:cNvPr id="8" name="Content Placeholder 7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0885D011-2810-0E8D-C5E2-9344311BA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362" t="4819" r="12978" b="3105"/>
          <a:stretch>
            <a:fillRect/>
          </a:stretch>
        </p:blipFill>
        <p:spPr>
          <a:xfrm>
            <a:off x="7635909" y="131032"/>
            <a:ext cx="983716" cy="122964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2E7A56-1C61-1276-5247-55C19B56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49" y="131032"/>
            <a:ext cx="6728377" cy="605947"/>
          </a:xfrm>
        </p:spPr>
        <p:txBody>
          <a:bodyPr>
            <a:noAutofit/>
          </a:bodyPr>
          <a:lstStyle/>
          <a:p>
            <a:r>
              <a:rPr lang="en-US" sz="2400" dirty="0"/>
              <a:t>Cellulose nanocrystals: from colloidal systems to functional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EFC65-D7EA-2BC4-CAA0-02EFC42A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Type of meeting – DD/MM/YYYY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6FC0A-EC88-3107-1D3A-B29A10FA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Speaker 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1524C-F8E5-040E-424C-561D7F04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91841-5623-3504-F9A8-7D7AD0BFB2DF}"/>
              </a:ext>
            </a:extLst>
          </p:cNvPr>
          <p:cNvSpPr txBox="1"/>
          <p:nvPr/>
        </p:nvSpPr>
        <p:spPr>
          <a:xfrm>
            <a:off x="6133182" y="733150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Buse Tatli</a:t>
            </a:r>
          </a:p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</a:rPr>
              <a:t>PhD student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15C48-B0AA-7F07-BD7F-D8E4A44025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51" b="4733"/>
          <a:stretch>
            <a:fillRect/>
          </a:stretch>
        </p:blipFill>
        <p:spPr>
          <a:xfrm>
            <a:off x="2832865" y="3012892"/>
            <a:ext cx="804060" cy="605947"/>
          </a:xfrm>
          <a:prstGeom prst="rect">
            <a:avLst/>
          </a:prstGeom>
          <a:ln w="28575">
            <a:solidFill>
              <a:srgbClr val="4011FA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95B2FD8-0DB0-9444-45DC-CB790ED10DC4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2527802" y="2237403"/>
            <a:ext cx="520403" cy="357100"/>
          </a:xfrm>
          <a:prstGeom prst="line">
            <a:avLst/>
          </a:prstGeom>
          <a:ln w="25400" cap="flat">
            <a:solidFill>
              <a:srgbClr val="4011FA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06CD84-E198-E1C9-0C00-57C9EFF6CB53}"/>
              </a:ext>
            </a:extLst>
          </p:cNvPr>
          <p:cNvGrpSpPr>
            <a:grpSpLocks noChangeAspect="1"/>
          </p:cNvGrpSpPr>
          <p:nvPr/>
        </p:nvGrpSpPr>
        <p:grpSpPr>
          <a:xfrm>
            <a:off x="3151998" y="850552"/>
            <a:ext cx="1158501" cy="863824"/>
            <a:chOff x="6002321" y="3871747"/>
            <a:chExt cx="1745632" cy="1301612"/>
          </a:xfrm>
        </p:grpSpPr>
        <p:pic>
          <p:nvPicPr>
            <p:cNvPr id="36" name="Picture 35" descr="A brown background with gold streaks&#10;&#10;AI-generated content may be incorrect.">
              <a:extLst>
                <a:ext uri="{FF2B5EF4-FFF2-40B4-BE49-F238E27FC236}">
                  <a16:creationId xmlns:a16="http://schemas.microsoft.com/office/drawing/2014/main" id="{C8DD0958-1510-13AC-7C6D-560F32D8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 l="5496" t="4505" r="10356" b="-1"/>
            <a:stretch>
              <a:fillRect/>
            </a:stretch>
          </p:blipFill>
          <p:spPr>
            <a:xfrm>
              <a:off x="6002321" y="3968596"/>
              <a:ext cx="1139046" cy="108823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33438A-B2FD-64F8-7F56-D0F5D9EB322A}"/>
                </a:ext>
              </a:extLst>
            </p:cNvPr>
            <p:cNvSpPr/>
            <p:nvPr/>
          </p:nvSpPr>
          <p:spPr>
            <a:xfrm>
              <a:off x="6822281" y="5009224"/>
              <a:ext cx="221457" cy="1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F11E39-84A1-D12C-99B9-9C7E74FB0018}"/>
                </a:ext>
              </a:extLst>
            </p:cNvPr>
            <p:cNvSpPr txBox="1"/>
            <p:nvPr/>
          </p:nvSpPr>
          <p:spPr>
            <a:xfrm>
              <a:off x="6973573" y="3871747"/>
              <a:ext cx="774380" cy="25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/>
                <a:t>15.0 nm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478887-8CB1-703F-E11D-7636743E76E1}"/>
                </a:ext>
              </a:extLst>
            </p:cNvPr>
            <p:cNvSpPr txBox="1"/>
            <p:nvPr/>
          </p:nvSpPr>
          <p:spPr>
            <a:xfrm>
              <a:off x="6973573" y="4918292"/>
              <a:ext cx="774377" cy="25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" dirty="0"/>
                <a:t>-15.0 nm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A6D9EE-E5BB-BA30-ED70-4FFA2E5C9B0E}"/>
                </a:ext>
              </a:extLst>
            </p:cNvPr>
            <p:cNvSpPr/>
            <p:nvPr/>
          </p:nvSpPr>
          <p:spPr>
            <a:xfrm>
              <a:off x="6002321" y="3902095"/>
              <a:ext cx="1081898" cy="53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631C19-540C-F872-931D-67B2773A445D}"/>
                </a:ext>
              </a:extLst>
            </p:cNvPr>
            <p:cNvSpPr txBox="1"/>
            <p:nvPr/>
          </p:nvSpPr>
          <p:spPr>
            <a:xfrm>
              <a:off x="6599382" y="4808225"/>
              <a:ext cx="597089" cy="255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solidFill>
                    <a:schemeClr val="bg1"/>
                  </a:solidFill>
                </a:rPr>
                <a:t>500 nm</a:t>
              </a:r>
            </a:p>
          </p:txBody>
        </p:sp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4A12D0D6-A719-2CF1-1FCA-8280DFA338C3}"/>
              </a:ext>
            </a:extLst>
          </p:cNvPr>
          <p:cNvGrpSpPr/>
          <p:nvPr/>
        </p:nvGrpSpPr>
        <p:grpSpPr>
          <a:xfrm>
            <a:off x="2900214" y="4056841"/>
            <a:ext cx="951614" cy="701528"/>
            <a:chOff x="5418132" y="2996573"/>
            <a:chExt cx="951614" cy="701528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2049E4AE-C6A7-F909-4AA8-3D1884B6EFE1}"/>
                </a:ext>
              </a:extLst>
            </p:cNvPr>
            <p:cNvGrpSpPr/>
            <p:nvPr/>
          </p:nvGrpSpPr>
          <p:grpSpPr>
            <a:xfrm>
              <a:off x="5418132" y="2996573"/>
              <a:ext cx="951614" cy="701528"/>
              <a:chOff x="5418132" y="2996573"/>
              <a:chExt cx="951614" cy="701528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3B55FC4-6E63-A22D-38B5-33D6A2EEA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7072"/>
              <a:stretch>
                <a:fillRect/>
              </a:stretch>
            </p:blipFill>
            <p:spPr>
              <a:xfrm>
                <a:off x="6221229" y="3072080"/>
                <a:ext cx="148517" cy="431023"/>
              </a:xfrm>
              <a:prstGeom prst="rect">
                <a:avLst/>
              </a:prstGeom>
            </p:spPr>
          </p:pic>
          <p:pic>
            <p:nvPicPr>
              <p:cNvPr id="1026" name="BC927719-C7F8-4C4C-8285-080FB9E3DA46" descr="CNC-maltose_4-3_LK07.jpg">
                <a:extLst>
                  <a:ext uri="{FF2B5EF4-FFF2-40B4-BE49-F238E27FC236}">
                    <a16:creationId xmlns:a16="http://schemas.microsoft.com/office/drawing/2014/main" id="{6BD0E26D-DF03-AFE7-E54E-3D387B957B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15000"/>
                        </a14:imgEffect>
                        <a14:imgEffect>
                          <a14:brightnessContrast bright="-7000" contrast="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552" b="12552"/>
              <a:stretch>
                <a:fillRect/>
              </a:stretch>
            </p:blipFill>
            <p:spPr bwMode="auto">
              <a:xfrm>
                <a:off x="5418132" y="2996573"/>
                <a:ext cx="701528" cy="701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7D7FE6D-D45C-E04E-5B9E-4B86C6A1B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6457" y="3245645"/>
                <a:ext cx="92884" cy="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CEA82F5-B212-D343-601F-8E66A07162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36457" y="3318692"/>
                <a:ext cx="92884" cy="0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F934DB4C-3C72-5E7A-C6D4-4300068635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28763" y="3091961"/>
                <a:ext cx="197169" cy="153684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A537D15F-6311-679A-CA90-CD5B978FB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28763" y="3318692"/>
                <a:ext cx="197169" cy="153684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209B16F7-C6A3-1F25-BEEE-3D320F10C2D2}"/>
                </a:ext>
              </a:extLst>
            </p:cNvPr>
            <p:cNvCxnSpPr>
              <a:cxnSpLocks/>
            </p:cNvCxnSpPr>
            <p:nvPr/>
          </p:nvCxnSpPr>
          <p:spPr>
            <a:xfrm>
              <a:off x="5901511" y="3657020"/>
              <a:ext cx="1666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B29EB252-EC91-2675-A9B3-FB6FE0584D3C}"/>
                </a:ext>
              </a:extLst>
            </p:cNvPr>
            <p:cNvSpPr txBox="1"/>
            <p:nvPr/>
          </p:nvSpPr>
          <p:spPr>
            <a:xfrm>
              <a:off x="5813974" y="3543340"/>
              <a:ext cx="341761" cy="14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50" b="1" dirty="0">
                  <a:solidFill>
                    <a:schemeClr val="bg1"/>
                  </a:solidFill>
                </a:rPr>
                <a:t>500 nm</a:t>
              </a:r>
            </a:p>
          </p:txBody>
        </p:sp>
      </p:grpSp>
      <p:sp>
        <p:nvSpPr>
          <p:cNvPr id="1049" name="Arrow: Down 1048">
            <a:extLst>
              <a:ext uri="{FF2B5EF4-FFF2-40B4-BE49-F238E27FC236}">
                <a16:creationId xmlns:a16="http://schemas.microsoft.com/office/drawing/2014/main" id="{EF7C5053-41C2-31AB-866A-2163B01765F4}"/>
              </a:ext>
            </a:extLst>
          </p:cNvPr>
          <p:cNvSpPr/>
          <p:nvPr/>
        </p:nvSpPr>
        <p:spPr>
          <a:xfrm>
            <a:off x="2170993" y="2694469"/>
            <a:ext cx="322351" cy="476250"/>
          </a:xfrm>
          <a:prstGeom prst="downArrow">
            <a:avLst/>
          </a:prstGeom>
          <a:solidFill>
            <a:srgbClr val="4011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0C206E55-C670-1643-623F-65147F206557}"/>
              </a:ext>
            </a:extLst>
          </p:cNvPr>
          <p:cNvSpPr txBox="1"/>
          <p:nvPr/>
        </p:nvSpPr>
        <p:spPr>
          <a:xfrm>
            <a:off x="4810440" y="1847293"/>
            <a:ext cx="3725266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Hybrid CNC materials with additives and/or “residual” compounds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Influence of sugars, and “residual” materials such as lignin, hemicelluloses on fundamental properties including self-assembly, rheology, optical and mechanical properties.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Tailored hybrid CNC materials depending on the application (e.g., strain induced color-shifting CNC films in smart food packaging)</a:t>
            </a:r>
          </a:p>
        </p:txBody>
      </p:sp>
      <p:pic>
        <p:nvPicPr>
          <p:cNvPr id="1058" name="Picture 1057" descr="A colorful background with blurry spots&#10;&#10;AI-generated content may be incorrect.">
            <a:extLst>
              <a:ext uri="{FF2B5EF4-FFF2-40B4-BE49-F238E27FC236}">
                <a16:creationId xmlns:a16="http://schemas.microsoft.com/office/drawing/2014/main" id="{A8925CEF-8131-8B54-C1C9-F62DE5CB30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844" t="33658" r="8440" b="3159"/>
          <a:stretch>
            <a:fillRect/>
          </a:stretch>
        </p:blipFill>
        <p:spPr>
          <a:xfrm>
            <a:off x="3052900" y="1750899"/>
            <a:ext cx="996849" cy="833798"/>
          </a:xfrm>
          <a:prstGeom prst="rect">
            <a:avLst/>
          </a:prstGeom>
          <a:ln w="25400">
            <a:solidFill>
              <a:srgbClr val="4011FA"/>
            </a:solidFill>
          </a:ln>
        </p:spPr>
      </p:pic>
      <p:cxnSp>
        <p:nvCxnSpPr>
          <p:cNvPr id="1061" name="Straight Connector 1060">
            <a:extLst>
              <a:ext uri="{FF2B5EF4-FFF2-40B4-BE49-F238E27FC236}">
                <a16:creationId xmlns:a16="http://schemas.microsoft.com/office/drawing/2014/main" id="{3974CF42-2390-343B-0C72-42317A466AD6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2518850" y="1745748"/>
            <a:ext cx="520403" cy="357100"/>
          </a:xfrm>
          <a:prstGeom prst="line">
            <a:avLst/>
          </a:prstGeom>
          <a:ln w="25400" cap="flat">
            <a:solidFill>
              <a:srgbClr val="4011FA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AFB24794-6269-9389-B856-5065AFA33804}"/>
              </a:ext>
            </a:extLst>
          </p:cNvPr>
          <p:cNvSpPr/>
          <p:nvPr/>
        </p:nvSpPr>
        <p:spPr>
          <a:xfrm>
            <a:off x="2383528" y="2099379"/>
            <a:ext cx="144274" cy="138024"/>
          </a:xfrm>
          <a:prstGeom prst="rect">
            <a:avLst/>
          </a:prstGeom>
          <a:noFill/>
          <a:ln w="25400">
            <a:solidFill>
              <a:srgbClr val="4011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290A9D52-EE80-CA3D-7C1E-5A20A28D8D4B}"/>
              </a:ext>
            </a:extLst>
          </p:cNvPr>
          <p:cNvGrpSpPr/>
          <p:nvPr/>
        </p:nvGrpSpPr>
        <p:grpSpPr>
          <a:xfrm>
            <a:off x="3711697" y="2379608"/>
            <a:ext cx="405880" cy="184666"/>
            <a:chOff x="5025685" y="4011574"/>
            <a:chExt cx="405880" cy="184666"/>
          </a:xfrm>
        </p:grpSpPr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2429A0D8-F7CF-0200-2E69-7624C92D4022}"/>
                </a:ext>
              </a:extLst>
            </p:cNvPr>
            <p:cNvSpPr/>
            <p:nvPr/>
          </p:nvSpPr>
          <p:spPr>
            <a:xfrm>
              <a:off x="5118838" y="4152229"/>
              <a:ext cx="220726" cy="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22155E7E-CB47-E288-6877-0A712074C53A}"/>
                </a:ext>
              </a:extLst>
            </p:cNvPr>
            <p:cNvSpPr txBox="1"/>
            <p:nvPr/>
          </p:nvSpPr>
          <p:spPr>
            <a:xfrm>
              <a:off x="5025685" y="4011574"/>
              <a:ext cx="40588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</a:rPr>
                <a:t>20 µm</a:t>
              </a:r>
            </a:p>
          </p:txBody>
        </p:sp>
      </p:grpSp>
      <p:sp>
        <p:nvSpPr>
          <p:cNvPr id="1074" name="TextBox 1073">
            <a:extLst>
              <a:ext uri="{FF2B5EF4-FFF2-40B4-BE49-F238E27FC236}">
                <a16:creationId xmlns:a16="http://schemas.microsoft.com/office/drawing/2014/main" id="{0CC2E950-489A-35C4-16AA-A340C1E3D92F}"/>
              </a:ext>
            </a:extLst>
          </p:cNvPr>
          <p:cNvSpPr txBox="1"/>
          <p:nvPr/>
        </p:nvSpPr>
        <p:spPr>
          <a:xfrm>
            <a:off x="1965621" y="454639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CNC film</a:t>
            </a:r>
          </a:p>
        </p:txBody>
      </p:sp>
      <p:sp>
        <p:nvSpPr>
          <p:cNvPr id="1075" name="TextBox 1074">
            <a:extLst>
              <a:ext uri="{FF2B5EF4-FFF2-40B4-BE49-F238E27FC236}">
                <a16:creationId xmlns:a16="http://schemas.microsoft.com/office/drawing/2014/main" id="{1BB813ED-5C9D-211E-1214-769B5DE856BF}"/>
              </a:ext>
            </a:extLst>
          </p:cNvPr>
          <p:cNvSpPr txBox="1"/>
          <p:nvPr/>
        </p:nvSpPr>
        <p:spPr>
          <a:xfrm>
            <a:off x="1748035" y="2434810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/>
              <a:t>CNC suspension</a:t>
            </a:r>
          </a:p>
        </p:txBody>
      </p:sp>
      <p:pic>
        <p:nvPicPr>
          <p:cNvPr id="1090" name="Graphic 1089" descr="Line arrow: Straight outline">
            <a:extLst>
              <a:ext uri="{FF2B5EF4-FFF2-40B4-BE49-F238E27FC236}">
                <a16:creationId xmlns:a16="http://schemas.microsoft.com/office/drawing/2014/main" id="{ECC2AA40-27F3-7A05-F8C1-5AA4004000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347407">
            <a:off x="2438352" y="1138285"/>
            <a:ext cx="659264" cy="6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666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0000"/>
      </a:accent1>
      <a:accent2>
        <a:srgbClr val="3399FF"/>
      </a:accent2>
      <a:accent3>
        <a:srgbClr val="CE8D3E"/>
      </a:accent3>
      <a:accent4>
        <a:srgbClr val="FF6600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A6C70-7FF5-480A-B09B-7D0A19B2F431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48075</TotalTime>
  <Words>101</Words>
  <Application>Microsoft Office PowerPoint</Application>
  <PresentationFormat>On-screen Show (16:9)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Franklin Gothic Demi Cond</vt:lpstr>
      <vt:lpstr>Wingdings</vt:lpstr>
      <vt:lpstr>Thème Office</vt:lpstr>
      <vt:lpstr>Cellulose nanocrystals: from colloidal systems to functional structures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EPFL</dc:title>
  <dc:creator>Utilisateur Microsoft Office</dc:creator>
  <cp:lastModifiedBy>Buse Tatli</cp:lastModifiedBy>
  <cp:revision>370</cp:revision>
  <cp:lastPrinted>2023-02-20T18:13:21Z</cp:lastPrinted>
  <dcterms:created xsi:type="dcterms:W3CDTF">2019-04-02T06:24:35Z</dcterms:created>
  <dcterms:modified xsi:type="dcterms:W3CDTF">2025-09-02T12:18:26Z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0x0101001BFC127AB4946248A5685C1F92D54FFE</vt:lpwstr>
  </property>
</Properties>
</file>